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Tahoma"/>
      <p:regular r:id="rId25"/>
      <p:bold r:id="rId26"/>
    </p:embeddedFont>
    <p:embeddedFont>
      <p:font typeface="Century Gothic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04DB3C-F5CE-4F74-9060-884C2787C55F}">
  <a:tblStyle styleId="{7604DB3C-F5CE-4F74-9060-884C2787C5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Tahoma-bold.fntdata"/><Relationship Id="rId25" Type="http://schemas.openxmlformats.org/officeDocument/2006/relationships/font" Target="fonts/Tahoma-regular.fntdata"/><Relationship Id="rId28" Type="http://schemas.openxmlformats.org/officeDocument/2006/relationships/font" Target="fonts/CenturyGothic-bold.fntdata"/><Relationship Id="rId27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Gothic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79e4629a44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379e4629a44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08a4387a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a08a4387a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08a4387a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a08a4387a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08a4387a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a08a4387a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08a4387a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a08a4387a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08a4387a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a08a4387a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08a4387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a08a4387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08a4387a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a08a4387a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08a4387a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a08a4387a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7c6df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9f7c6df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9e4629a44_0_1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9e4629a44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890c87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9890c87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890c877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9890c877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890c877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9890c877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890c8770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9890c8770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08a4387a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a08a4387a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08a4387a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a08a4387a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10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Java Basics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6141446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5">
            <a:alphaModFix/>
          </a:blip>
          <a:srcRect b="31348" l="13737" r="14490" t="30972"/>
          <a:stretch/>
        </p:blipFill>
        <p:spPr>
          <a:xfrm>
            <a:off x="6740916" y="302133"/>
            <a:ext cx="1031151" cy="24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9" name="Google Shape;49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0" name="Google Shape;50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Google Shape;56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7" name="Google Shape;57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9" name="Google Shape;5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Java Constructor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350200" y="991175"/>
            <a:ext cx="8446500" cy="85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constructor is a special method used to initialize objects when they are created.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has the same name as the class and no return type.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Unlike methods, you don’t have to call it — Java calls it for you.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5652875" y="1732675"/>
            <a:ext cx="2974800" cy="74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returnType</a:t>
            </a: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methodName(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)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  // method body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return value;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// optional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4971569" y="1999229"/>
            <a:ext cx="6813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Syntax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77400" y="1934025"/>
            <a:ext cx="3881700" cy="313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Student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String name;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int age;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default constructor	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Student(){ 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name = “unknown”;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age = 21;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 Parameterized Constructor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Student(String n, int a)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name = n;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age = a;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System.out.println("Student created: " + name + ", " + age);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4788875" y="2749200"/>
            <a:ext cx="3881700" cy="219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class Main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public static void main(String[] args)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Student s1 = new Student("John", 26);  // Constructor call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Student s2 = new Student("Albert", 21);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/>
        </p:nvSpPr>
        <p:spPr>
          <a:xfrm>
            <a:off x="264425" y="840300"/>
            <a:ext cx="8565600" cy="83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to restrict the scope of a class, constructor, variable, method, or data member.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Provides security, accessibility, etc. to the user depending upon the access modifier used with the element.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Access Modifiers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2789" l="0" r="0" t="-2790"/>
          <a:stretch/>
        </p:blipFill>
        <p:spPr>
          <a:xfrm>
            <a:off x="2679438" y="1675500"/>
            <a:ext cx="3785125" cy="14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716975" y="3345425"/>
            <a:ext cx="7660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 - Accessible only within the class in which they are declared.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entury Gothic"/>
              <a:buChar char="●"/>
            </a:pPr>
            <a:r>
              <a:rPr b="1" lang="en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Default</a:t>
            </a:r>
            <a:r>
              <a:rPr lang="en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Accessible only within the same package.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Century Gothic"/>
                <a:ea typeface="Century Gothic"/>
                <a:cs typeface="Century Gothic"/>
                <a:sym typeface="Century Gothic"/>
              </a:rPr>
              <a:t>Protected</a:t>
            </a: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 - Accessible within the same package or subclasses in different packages.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latin typeface="Century Gothic"/>
                <a:ea typeface="Century Gothic"/>
                <a:cs typeface="Century Gothic"/>
                <a:sym typeface="Century Gothic"/>
              </a:rPr>
              <a:t>Public </a:t>
            </a:r>
            <a:r>
              <a:rPr lang="en" sz="1000">
                <a:latin typeface="Century Gothic"/>
                <a:ea typeface="Century Gothic"/>
                <a:cs typeface="Century Gothic"/>
                <a:sym typeface="Century Gothic"/>
              </a:rPr>
              <a:t>- Accessible from everywhere in the program. There is no restriction on the scope of public data members.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/>
        </p:nvSpPr>
        <p:spPr>
          <a:xfrm>
            <a:off x="264425" y="988900"/>
            <a:ext cx="82836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static keyword means the member belongs to the class itself, not to any specific object.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 can have static variable, method, block and class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Static Keyword</a:t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1540100" y="2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2866125"/>
                <a:gridCol w="2866125"/>
              </a:tblGrid>
              <a:tr h="307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Usage</a:t>
                      </a:r>
                      <a:endParaRPr b="1"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  <a:endParaRPr b="1"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Variable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Shared across all objects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Method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be called without object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Block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Runs once when the class is loaded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0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Class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 exist inside another class (nested)</a:t>
                      </a:r>
                      <a:endParaRPr sz="1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8" name="Google Shape;158;p22"/>
          <p:cNvSpPr txBox="1"/>
          <p:nvPr/>
        </p:nvSpPr>
        <p:spPr>
          <a:xfrm>
            <a:off x="264425" y="4086125"/>
            <a:ext cx="8283600" cy="79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cannot access non-static directly, because it doesn’t belong to any object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Exceptions</a:t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264425" y="840300"/>
            <a:ext cx="8565600" cy="78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Exception is an unwanted or unexpected event that occurs during the execution of a program (i.e., at runtime) and disrupts the normal flow of the program’s instructions.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382050" y="1645606"/>
            <a:ext cx="3573900" cy="338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class InvalidAgeException extends Exception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InvalidAgeException(String msg)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super(msg);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class Voter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void checkAge(int age)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 throws InvalidAgeException</a:t>
            </a: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if (age &lt; 18)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throw new InvalidAgeException("Not eligible to vote!");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else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    System.out.println("Eligible to vote.");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public class Main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public static void main(String[] args)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 try {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    new Voter().checkAge(15);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}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catch (InvalidAgeException e) {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    System.out.println(e.getMessage());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        } finally {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    </a:t>
            </a:r>
            <a: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System.out.println(“Done voter check”);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66" name="Google Shape;166;p23"/>
          <p:cNvGraphicFramePr/>
          <p:nvPr/>
        </p:nvGraphicFramePr>
        <p:xfrm>
          <a:off x="4384825" y="209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2102325"/>
                <a:gridCol w="2102325"/>
              </a:tblGrid>
              <a:tr h="21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Keyword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Purpose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1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try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Block that contains risky code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1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catch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Handles the exception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finally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Executes always (cleanup, close resources)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throw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Used to explicitly raise an exception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1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throws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Declares exceptions a method might throw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Exceptions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264425" y="840300"/>
            <a:ext cx="4095000" cy="41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j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ava.lang.Object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└── java.lang.Throwable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├── java.lang.Exception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├── java.lang.RuntimeException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├── ArithmeticException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├── NullPointerException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├── IndexOutOfBoundsException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├── IllegalArgumentException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└── NumberFormatException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├── IOException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├── FileNotFoundException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      └── EOFException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│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├── SQLException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     └── ClassNotFoundException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│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└── java.lang.Error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      ├── OutOfMemoryError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      ├── StackOverflowError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      ├── VirtualMachineError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           └── AssertionError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73" name="Google Shape;173;p24"/>
          <p:cNvGraphicFramePr/>
          <p:nvPr/>
        </p:nvGraphicFramePr>
        <p:xfrm>
          <a:off x="4966250" y="160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1716600"/>
                <a:gridCol w="1716600"/>
              </a:tblGrid>
              <a:tr h="334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Category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  <a:endParaRPr b="1" sz="12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8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Checked Exceptions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Checked at compile time; must be handled with try-catch or throws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44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Unchecked Exceptions (RuntimeExceptions)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Occur during runtime; optional to handle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66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Errors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Critical issues beyond your program’s control</a:t>
                      </a:r>
                      <a:endParaRPr sz="1000"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/>
        </p:nvSpPr>
        <p:spPr>
          <a:xfrm>
            <a:off x="264425" y="840300"/>
            <a:ext cx="3597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Plain old java object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 simple Java class that follows standard Java conventions and is used to represent data.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No restrictions – It does not implement any special interfaces or extend specific classes.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Encapsulation – Fields are usually private with public getters and setters.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No business logic – POJOs are used primarily to store and transfer data.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POJO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973375" y="830351"/>
            <a:ext cx="3597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public class Employee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private String name;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private int age;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private double salary;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// Default Constructor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Employee() {}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// Parameterized Constructor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Employee(String name, int age, double salary)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this.name = name;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this.age = age;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this.salary = salary;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// Getters and Setters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String getName() { return name;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void setName(String name) { this.name = name;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int getAge() { return age;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void setAge(int age) { this.age = age;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double getSalary() { return salary;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void setSalary(double salary) { this.salary = salary;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// Optional - toString() for display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@Override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String toString()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return "Employee [name=" + name + ", age=" + age + ", salary=" + salary + "]";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264425" y="840300"/>
            <a:ext cx="3597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Singleton ensures that only one instance of a class exists in the JVM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Singleton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4973375" y="830350"/>
            <a:ext cx="3597600" cy="41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class Logger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// Step 1: Private static instance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  private static final Logger instance = new Logger();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// Step 2: Private constructor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   private Logger() {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System.out.println("Logger initialized");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// Step 3: Public static method to access instance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public static Logger getInstance() {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return instance;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void log(String message)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System.out.println("LOG: " + message);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public class Main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static void main(String[] args)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Logger log1 = Logger.getInstance();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Logger log2 = Logger.getInstance();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log1.log("Application started");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System.out.println(log1 == log2);   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88" name="Google Shape;188;p26"/>
          <p:cNvGraphicFramePr/>
          <p:nvPr/>
        </p:nvGraphicFramePr>
        <p:xfrm>
          <a:off x="524700" y="208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837375"/>
                <a:gridCol w="2999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Property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constructor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Prevents external object creation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Static instance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Holds the single object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 access method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Returns the same instance always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cases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Loggers, Configuration, Database connection pool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264425" y="840300"/>
            <a:ext cx="4307700" cy="13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immutable class is one whose state cannot change once created.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Strings are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immutable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java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Immutability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4973375" y="830350"/>
            <a:ext cx="3597600" cy="41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final class Person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private </a:t>
            </a: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final String name;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final int age;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 //all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argument constructor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 public Person(String name, int age) {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this.name = name;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this.age = age;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 // Only getters - no setters</a:t>
            </a:r>
            <a:endParaRPr b="1"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String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getName</a:t>
            </a: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() { return name;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int </a:t>
            </a:r>
            <a:r>
              <a:rPr b="1" lang="en" sz="600">
                <a:latin typeface="Century Gothic"/>
                <a:ea typeface="Century Gothic"/>
                <a:cs typeface="Century Gothic"/>
                <a:sym typeface="Century Gothic"/>
              </a:rPr>
              <a:t>getAge</a:t>
            </a: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() { return age;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@Override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String toString()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return name + " (" + age + ")";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public class Main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public static void main(String[] args) {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Person p = new Person("Rohit", 35);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System.out.println(p);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    // p.age = 40; ❌ Not allowed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96" name="Google Shape;196;p27"/>
          <p:cNvGraphicFramePr/>
          <p:nvPr/>
        </p:nvGraphicFramePr>
        <p:xfrm>
          <a:off x="500013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837375"/>
                <a:gridCol w="2999150"/>
              </a:tblGrid>
              <a:tr h="291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Property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 C</a:t>
                      </a: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onstructor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Public constructor , that </a:t>
                      </a: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initializes</a:t>
                      </a: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are members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Private final members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Cannot be modified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Setters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None , cannot be modified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Getters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Returns immutable copies of the class member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Final class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Prevent subclassing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185050" y="1694400"/>
            <a:ext cx="40005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Java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Compilation Process and JIT Compiler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Classes and Objects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OOP concepts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Flow &amp; Loops in Java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Methods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Constructors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 Modifiers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Keyword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Exceptions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POJO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Singleton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entury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Immutability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264425" y="840300"/>
            <a:ext cx="8565600" cy="382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What is Java?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High-level, object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oriented, and platform-independent programming language.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Based on the principle = “Write Once, Run Anywhere”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Used for web, mobile, desktop, cloud and enterprise applications.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Key Features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Platform independent: Runs on any system with JVM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Object-Oriented: Focuses on real-world modelling using classes and objects.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Robust and Secure: Strong memory management and exception handling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Rich API and Ecosystem : Huge library support and community.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Introduction to Java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264425" y="2346400"/>
            <a:ext cx="8332500" cy="23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Bytecode is platform-independent, so the same file can run on Windows, macOS, or Linux.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JIT Compilation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Just In Time (JIT)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compiler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a part of the JVM that improves performance at runtime.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Frequently executed bytecode is translated into machine code.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compiled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native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code is cached, so subsequent execution are faster.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JIT identifies “hot” methods (executed frequently),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Java Compilation Process and JIT Compiler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739188" y="1398025"/>
            <a:ext cx="1024200" cy="58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Source Code (.java)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672438" y="1398025"/>
            <a:ext cx="1024200" cy="58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Byte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Code (.class)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0" name="Google Shape;80;p14"/>
          <p:cNvCxnSpPr>
            <a:stCxn id="78" idx="3"/>
            <a:endCxn id="79" idx="1"/>
          </p:cNvCxnSpPr>
          <p:nvPr/>
        </p:nvCxnSpPr>
        <p:spPr>
          <a:xfrm>
            <a:off x="1763388" y="1688425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4"/>
          <p:cNvSpPr/>
          <p:nvPr/>
        </p:nvSpPr>
        <p:spPr>
          <a:xfrm>
            <a:off x="4605688" y="1292425"/>
            <a:ext cx="1641600" cy="79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JVM Interpreter/ JIT Compiler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2" name="Google Shape;82;p14"/>
          <p:cNvCxnSpPr>
            <a:stCxn id="79" idx="3"/>
            <a:endCxn id="81" idx="1"/>
          </p:cNvCxnSpPr>
          <p:nvPr/>
        </p:nvCxnSpPr>
        <p:spPr>
          <a:xfrm>
            <a:off x="3696638" y="1688425"/>
            <a:ext cx="9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4"/>
          <p:cNvSpPr/>
          <p:nvPr/>
        </p:nvSpPr>
        <p:spPr>
          <a:xfrm>
            <a:off x="7380613" y="1398025"/>
            <a:ext cx="1024200" cy="58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Machine Code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84" name="Google Shape;84;p14"/>
          <p:cNvCxnSpPr>
            <a:stCxn id="81" idx="3"/>
            <a:endCxn id="83" idx="1"/>
          </p:cNvCxnSpPr>
          <p:nvPr/>
        </p:nvCxnSpPr>
        <p:spPr>
          <a:xfrm>
            <a:off x="6247288" y="1688425"/>
            <a:ext cx="11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264425" y="988900"/>
            <a:ext cx="8283600" cy="11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Think of a class as a blueprint, and an object as the actual thing built from it.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Defines attributes (state) and methods (behavior) that its objects will have.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create multiple objects from the same class, each with its own data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Class and Objects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5353875" y="2600325"/>
            <a:ext cx="3146700" cy="21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Car myCar = new Car();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myCar.color = "Red";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myCar.start();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 yourCar = new Car();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yourCar.color = "Blue";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yourCar.start();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768250" y="2600325"/>
            <a:ext cx="3146700" cy="21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class Car {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String color;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void start() {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System.out.println("Car started");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264425" y="988900"/>
            <a:ext cx="8283600" cy="11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Procedural Programming  (Before OOP) ← Code revolves around functions acting on data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OOP ← Code revolves around object that combine data and 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behaviour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OOP Concepts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4674850" y="1759650"/>
            <a:ext cx="4215900" cy="281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// Object-Oriented Style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class Account {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private int balance = 0;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void deposit(int amount) { balance += amount; 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void withdraw(int amount) { balance -= amount; 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69575" y="2113000"/>
            <a:ext cx="3999600" cy="24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// Procedural Style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int balance = 0;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void deposit(int amount) {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balance += amount;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void withdraw(int amount) {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balance -= amount;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OOP Concepts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4810875" y="839575"/>
            <a:ext cx="3876300" cy="288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●"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Inheritance</a:t>
            </a:r>
            <a:endParaRPr b="1"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○"/>
            </a:pP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Reusability: A child class gets properties and behaviors from a parent.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class SavingsAccount extends Account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@Override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void calculateInterest()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double interest = getBalance() * 0.04;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System.out.println("Savings Account Interest: " + interest);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class CurrentAccount extends Account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@Override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void calculateInterest()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double interest = getBalance() * 0.02;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System.out.println("Current Account Interest: " + interest);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44025" y="839575"/>
            <a:ext cx="3876300" cy="288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●"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Encapsulation and Abstraction</a:t>
            </a:r>
            <a:endParaRPr b="1"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5715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○"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Encapsulation</a:t>
            </a: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 : data and logic live together </a:t>
            </a: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inside</a:t>
            </a: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 as one unit +Controlled Access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5715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○"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Abstraction</a:t>
            </a: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: Hiding Complexity. Focus only on essential behavior, not the internal details.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class Account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private double balance; // Encapsulation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void deposit(double amount)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if (amount &gt; 0)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    balance += amount;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public double getBalance() {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return balance;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// Abstract method — no body, must be implemented by child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abstract void calculateInterest();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396950" y="3824300"/>
            <a:ext cx="8290200" cy="118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Century Gothic"/>
              <a:buChar char="●"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Polymorphism</a:t>
            </a: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 : Same interface, different behavior at runtime or compile time. Method overloading vs Overriding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Account acc1 = new SavingsAccount();  // Upcasting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	Account acc2 = new CurrentAccount();  // Upcasting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	acc1.deposit(1000);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	acc2.deposit(2000);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	acc1.calculateInterest(); // Calls SavingsAccount version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entury Gothic"/>
                <a:ea typeface="Century Gothic"/>
                <a:cs typeface="Century Gothic"/>
                <a:sym typeface="Century Gothic"/>
              </a:rPr>
              <a:t>        	acc2.calculateInterest(); // Calls CurrentAccount version</a:t>
            </a:r>
            <a:endParaRPr sz="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5971888" y="849315"/>
            <a:ext cx="13197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Decision Making</a:t>
            </a:r>
            <a:endParaRPr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Control Flow and Loops in Java</a:t>
            </a:r>
            <a:endParaRPr/>
          </a:p>
        </p:txBody>
      </p:sp>
      <p:graphicFrame>
        <p:nvGraphicFramePr>
          <p:cNvPr id="115" name="Google Shape;115;p18"/>
          <p:cNvGraphicFramePr/>
          <p:nvPr/>
        </p:nvGraphicFramePr>
        <p:xfrm>
          <a:off x="4908125" y="1064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1149075"/>
                <a:gridCol w="1149075"/>
                <a:gridCol w="1149075"/>
              </a:tblGrid>
              <a:tr h="29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Statement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Description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Executes block if condition true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(age &gt; 18)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if-else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Executes one block or another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(x &gt; 0) ... else ...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else if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Checks multiple conditions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if (a &gt; b) ... else if ...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9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switch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Executes code based on value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switch(day) { case 1: ... }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" name="Google Shape;116;p18"/>
          <p:cNvSpPr txBox="1"/>
          <p:nvPr/>
        </p:nvSpPr>
        <p:spPr>
          <a:xfrm>
            <a:off x="1678569" y="2506416"/>
            <a:ext cx="6813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Looping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344013" y="273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1217325"/>
                <a:gridCol w="1217325"/>
                <a:gridCol w="1217325"/>
              </a:tblGrid>
              <a:tr h="170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Loop Type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Use Case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Example</a:t>
                      </a:r>
                      <a:endParaRPr b="1"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3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Repeat a fixed number of times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 (int i=0; i&lt;5; i++)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3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while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Repeat until condition false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while (i &lt; 5)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do-while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Executes at least once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do { ... } while (i &lt; 5);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3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for-each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Loop over arrays or collections</a:t>
                      </a:r>
                      <a:endParaRPr sz="7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for (int x : arr)</a:t>
                      </a:r>
                      <a:endParaRPr sz="7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8" name="Google Shape;118;p18"/>
          <p:cNvSpPr txBox="1"/>
          <p:nvPr/>
        </p:nvSpPr>
        <p:spPr>
          <a:xfrm>
            <a:off x="228600" y="991175"/>
            <a:ext cx="4179000" cy="86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flow determines the order in which statements.</a:t>
            </a:r>
            <a:endParaRPr b="1"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 provides statements to make decisions and repeat actions.ecute in a program.</a:t>
            </a:r>
            <a:endParaRPr b="1" sz="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060254" y="3174583"/>
            <a:ext cx="11430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Control Transfer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20" name="Google Shape;120;p18"/>
          <p:cNvGraphicFramePr/>
          <p:nvPr/>
        </p:nvGraphicFramePr>
        <p:xfrm>
          <a:off x="5382616" y="3401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{7604DB3C-F5CE-4F74-9060-884C2787C55F}</a:tableStyleId>
              </a:tblPr>
              <a:tblGrid>
                <a:gridCol w="1217325"/>
                <a:gridCol w="1217325"/>
              </a:tblGrid>
              <a:tr h="170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Keyword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Purpose</a:t>
                      </a:r>
                      <a:endParaRPr b="1"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3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break</a:t>
                      </a:r>
                      <a:endParaRPr sz="9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Exit loop or switch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23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continue</a:t>
                      </a:r>
                      <a:endParaRPr sz="9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Skip current iteration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7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88038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return</a:t>
                      </a:r>
                      <a:endParaRPr sz="900">
                        <a:solidFill>
                          <a:srgbClr val="188038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Exit from a method</a:t>
                      </a:r>
                      <a:endParaRPr sz="9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Java Methods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350200" y="991175"/>
            <a:ext cx="8446500" cy="5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 method is a block of code that performs a specific task.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Defines behaviour of an object or class.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52875" y="1732675"/>
            <a:ext cx="2974800" cy="74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returnType</a:t>
            </a: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methodName(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parameters</a:t>
            </a: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) {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  // method body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    return value; </a:t>
            </a:r>
            <a:r>
              <a:rPr b="1" lang="en" sz="800">
                <a:latin typeface="Century Gothic"/>
                <a:ea typeface="Century Gothic"/>
                <a:cs typeface="Century Gothic"/>
                <a:sym typeface="Century Gothic"/>
              </a:rPr>
              <a:t>// optional</a:t>
            </a:r>
            <a:endParaRPr b="1"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971569" y="1999229"/>
            <a:ext cx="681300" cy="21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Syntax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258700" y="1665425"/>
            <a:ext cx="2974800" cy="81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entury Gothic"/>
              <a:buChar char="●"/>
            </a:pPr>
            <a: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Promotes code reusability</a:t>
            </a:r>
            <a:b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 readability and organization</a:t>
            </a:r>
            <a:b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79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Enable modular design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77400" y="1999223"/>
            <a:ext cx="681300" cy="35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entury Gothic"/>
                <a:ea typeface="Century Gothic"/>
                <a:cs typeface="Century Gothic"/>
                <a:sym typeface="Century Gothic"/>
              </a:rPr>
              <a:t>Why Methods?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577400" y="2590650"/>
            <a:ext cx="3881700" cy="24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Calculator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// Method without retur</a:t>
            </a: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greet()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System.out.println("Welcome to Calculator!");</a:t>
            </a:r>
            <a:b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// Method with parameters and return value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	 int add(int a, int b) {   return a + b;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//static method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static void info(){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System.out.println("Instantiate Calculator, and use sum");</a:t>
            </a: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788875" y="2749200"/>
            <a:ext cx="3881700" cy="219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class Main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public static void main(String[] args) {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Calculator.info();	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Calculator calc = new Calculator();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calc.greet();                   // Method call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int sum = calc.add(5, 10);      // Method call with arguments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System.out.println("Sum: " + sum);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